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00"/>
  </p:normalViewPr>
  <p:slideViewPr>
    <p:cSldViewPr snapToGrid="0">
      <p:cViewPr varScale="1">
        <p:scale>
          <a:sx n="157" d="100"/>
          <a:sy n="157" d="100"/>
        </p:scale>
        <p:origin x="5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f6c32fd78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1f6c32fd78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373f7093d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373f7093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f6c32fd787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f6c32fd787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6c32fd787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g1f6c32fd78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f6c32fd787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1f6c32fd787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6c32fd787_1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1f6c32fd787_1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273050" algn="l" rtl="0">
              <a:lnSpc>
                <a:spcPct val="115000"/>
              </a:lnSpc>
              <a:spcBef>
                <a:spcPts val="0"/>
              </a:spcBef>
              <a:spcAft>
                <a:spcPts val="0"/>
              </a:spcAft>
              <a:buClr>
                <a:srgbClr val="595959"/>
              </a:buClr>
              <a:buSzPts val="1700"/>
              <a:buChar char="●"/>
            </a:pPr>
            <a:r>
              <a:rPr lang="en" sz="1700">
                <a:solidFill>
                  <a:srgbClr val="595959"/>
                </a:solidFill>
              </a:rPr>
              <a:t>PO supports educational activities targeted at low-resourced settings. Our last virtual class had over 600 registrants from 24 countries: 87.5% from Africa. </a:t>
            </a:r>
            <a:endParaRPr/>
          </a:p>
        </p:txBody>
      </p:sp>
      <p:sp>
        <p:nvSpPr>
          <p:cNvPr id="96" name="Google Shape;96;g1f6c32fd787_1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6c32fd787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1f6c32fd787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1f6c32fd787_1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6c32fd787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f6c32fd787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f6c32fd787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6c32fd787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f6c32fd787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f6c32fd787_1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f6c32fd787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American Society for Clinical Pathology </a:t>
            </a:r>
            <a:endParaRPr/>
          </a:p>
          <a:p>
            <a:pPr marL="0" lvl="0" indent="0" algn="l" rtl="0">
              <a:lnSpc>
                <a:spcPct val="100000"/>
              </a:lnSpc>
              <a:spcBef>
                <a:spcPts val="0"/>
              </a:spcBef>
              <a:spcAft>
                <a:spcPts val="0"/>
              </a:spcAft>
              <a:buSzPts val="1400"/>
              <a:buNone/>
            </a:pPr>
            <a:r>
              <a:rPr lang="en"/>
              <a:t>Royal College of Pathologists of Australia </a:t>
            </a:r>
            <a:endParaRPr/>
          </a:p>
          <a:p>
            <a:pPr marL="0" lvl="0" indent="0" algn="l" rtl="0">
              <a:lnSpc>
                <a:spcPct val="100000"/>
              </a:lnSpc>
              <a:spcBef>
                <a:spcPts val="0"/>
              </a:spcBef>
              <a:spcAft>
                <a:spcPts val="0"/>
              </a:spcAft>
              <a:buSzPts val="1400"/>
              <a:buNone/>
            </a:pPr>
            <a:r>
              <a:rPr lang="en"/>
              <a:t>Bioventures for Global Health</a:t>
            </a:r>
            <a:endParaRPr/>
          </a:p>
        </p:txBody>
      </p:sp>
      <p:sp>
        <p:nvSpPr>
          <p:cNvPr id="132" name="Google Shape;132;g1f6c32fd787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 Template ">
  <p:cSld name="SECTION_TITLE_AND_DESCRIPTION">
    <p:spTree>
      <p:nvGrpSpPr>
        <p:cNvPr id="1"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14" descr="A picture containing logo&#10;&#10;Description automatically generated"/>
          <p:cNvPicPr preferRelativeResize="0"/>
          <p:nvPr/>
        </p:nvPicPr>
        <p:blipFill rotWithShape="1">
          <a:blip r:embed="rId2">
            <a:alphaModFix/>
          </a:blip>
          <a:srcRect l="13103" t="37442" r="12695" b="35952"/>
          <a:stretch/>
        </p:blipFill>
        <p:spPr>
          <a:xfrm>
            <a:off x="3861911" y="4693957"/>
            <a:ext cx="1420178" cy="3933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1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p:cSld name="TITLE_AND_BODY_1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1143000" y="1485400"/>
            <a:ext cx="6858000" cy="22503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86538"/>
              <a:buFont typeface="Calibri"/>
              <a:buNone/>
            </a:pPr>
            <a:r>
              <a:rPr lang="en" b="1"/>
              <a:t>Pathologists Overseas</a:t>
            </a:r>
            <a:endParaRPr b="1"/>
          </a:p>
          <a:p>
            <a:pPr marL="0" lvl="0" indent="0" algn="ctr" rtl="0">
              <a:lnSpc>
                <a:spcPct val="90000"/>
              </a:lnSpc>
              <a:spcBef>
                <a:spcPts val="0"/>
              </a:spcBef>
              <a:spcAft>
                <a:spcPts val="0"/>
              </a:spcAft>
              <a:buClr>
                <a:schemeClr val="dk1"/>
              </a:buClr>
              <a:buSzPct val="86538"/>
              <a:buFont typeface="Calibri"/>
              <a:buNone/>
            </a:pPr>
            <a:r>
              <a:rPr lang="en" b="1"/>
              <a:t>Presentation </a:t>
            </a:r>
            <a:endParaRPr b="1"/>
          </a:p>
          <a:p>
            <a:pPr marL="0" lvl="0" indent="0" algn="ctr" rtl="0">
              <a:lnSpc>
                <a:spcPct val="90000"/>
              </a:lnSpc>
              <a:spcBef>
                <a:spcPts val="0"/>
              </a:spcBef>
              <a:spcAft>
                <a:spcPts val="0"/>
              </a:spcAft>
              <a:buClr>
                <a:schemeClr val="dk1"/>
              </a:buClr>
              <a:buSzPct val="173076"/>
              <a:buFont typeface="Calibri"/>
              <a:buNone/>
            </a:pPr>
            <a:endParaRPr sz="2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ctrTitle"/>
          </p:nvPr>
        </p:nvSpPr>
        <p:spPr>
          <a:xfrm>
            <a:off x="1143000" y="292625"/>
            <a:ext cx="6858000" cy="36360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22727"/>
              <a:buFont typeface="Calibri"/>
              <a:buNone/>
            </a:pPr>
            <a:r>
              <a:rPr lang="en" sz="3666" b="1"/>
              <a:t>Find out more about </a:t>
            </a:r>
            <a:endParaRPr sz="3666" b="1"/>
          </a:p>
          <a:p>
            <a:pPr marL="0" lvl="0" indent="0" algn="ctr" rtl="0">
              <a:lnSpc>
                <a:spcPct val="90000"/>
              </a:lnSpc>
              <a:spcBef>
                <a:spcPts val="0"/>
              </a:spcBef>
              <a:spcAft>
                <a:spcPts val="0"/>
              </a:spcAft>
              <a:buClr>
                <a:schemeClr val="dk1"/>
              </a:buClr>
              <a:buSzPct val="122727"/>
              <a:buFont typeface="Calibri"/>
              <a:buNone/>
            </a:pPr>
            <a:r>
              <a:rPr lang="en" sz="3666" b="1"/>
              <a:t>PO Programs Here: </a:t>
            </a:r>
            <a:endParaRPr sz="3666" b="1"/>
          </a:p>
          <a:p>
            <a:pPr marL="0" lvl="0" indent="0" algn="ctr" rtl="0">
              <a:lnSpc>
                <a:spcPct val="90000"/>
              </a:lnSpc>
              <a:spcBef>
                <a:spcPts val="0"/>
              </a:spcBef>
              <a:spcAft>
                <a:spcPts val="0"/>
              </a:spcAft>
              <a:buClr>
                <a:schemeClr val="dk1"/>
              </a:buClr>
              <a:buSzPct val="112500"/>
              <a:buFont typeface="Calibri"/>
              <a:buNone/>
            </a:pPr>
            <a:endParaRPr sz="4000" b="1"/>
          </a:p>
          <a:p>
            <a:pPr marL="0" lvl="0" indent="0" algn="ctr" rtl="0">
              <a:lnSpc>
                <a:spcPct val="90000"/>
              </a:lnSpc>
              <a:spcBef>
                <a:spcPts val="0"/>
              </a:spcBef>
              <a:spcAft>
                <a:spcPts val="0"/>
              </a:spcAft>
              <a:buClr>
                <a:schemeClr val="dk1"/>
              </a:buClr>
              <a:buSzPct val="112500"/>
              <a:buFont typeface="Calibri"/>
              <a:buNone/>
            </a:pPr>
            <a:endParaRPr sz="4000" b="1"/>
          </a:p>
          <a:p>
            <a:pPr marL="0" lvl="0" indent="0" algn="ctr" rtl="0">
              <a:lnSpc>
                <a:spcPct val="90000"/>
              </a:lnSpc>
              <a:spcBef>
                <a:spcPts val="0"/>
              </a:spcBef>
              <a:spcAft>
                <a:spcPts val="0"/>
              </a:spcAft>
              <a:buClr>
                <a:schemeClr val="dk1"/>
              </a:buClr>
              <a:buSzPct val="112500"/>
              <a:buFont typeface="Calibri"/>
              <a:buNone/>
            </a:pPr>
            <a:endParaRPr sz="4000" b="1"/>
          </a:p>
          <a:p>
            <a:pPr marL="0" lvl="0" indent="0" algn="ctr" rtl="0">
              <a:lnSpc>
                <a:spcPct val="90000"/>
              </a:lnSpc>
              <a:spcBef>
                <a:spcPts val="0"/>
              </a:spcBef>
              <a:spcAft>
                <a:spcPts val="0"/>
              </a:spcAft>
              <a:buClr>
                <a:schemeClr val="dk1"/>
              </a:buClr>
              <a:buSzPct val="112500"/>
              <a:buFont typeface="Calibri"/>
              <a:buNone/>
            </a:pPr>
            <a:endParaRPr sz="4000" b="1"/>
          </a:p>
          <a:p>
            <a:pPr marL="0" lvl="0" indent="0" algn="ctr" rtl="0">
              <a:lnSpc>
                <a:spcPct val="90000"/>
              </a:lnSpc>
              <a:spcBef>
                <a:spcPts val="0"/>
              </a:spcBef>
              <a:spcAft>
                <a:spcPts val="0"/>
              </a:spcAft>
              <a:buClr>
                <a:schemeClr val="dk1"/>
              </a:buClr>
              <a:buSzPct val="139655"/>
              <a:buFont typeface="Calibri"/>
              <a:buNone/>
            </a:pPr>
            <a:r>
              <a:rPr lang="en" sz="3222" b="1"/>
              <a:t>Or Email us at </a:t>
            </a:r>
            <a:r>
              <a:rPr lang="en" sz="3222" b="1" u="sng"/>
              <a:t>admin@pathologistsoverseas.com</a:t>
            </a:r>
            <a:r>
              <a:rPr lang="en" sz="3222" b="1"/>
              <a:t> </a:t>
            </a:r>
            <a:endParaRPr sz="3222" b="1"/>
          </a:p>
        </p:txBody>
      </p:sp>
      <p:pic>
        <p:nvPicPr>
          <p:cNvPr id="145" name="Google Shape;145;p25"/>
          <p:cNvPicPr preferRelativeResize="0"/>
          <p:nvPr/>
        </p:nvPicPr>
        <p:blipFill>
          <a:blip r:embed="rId3">
            <a:alphaModFix/>
          </a:blip>
          <a:stretch>
            <a:fillRect/>
          </a:stretch>
        </p:blipFill>
        <p:spPr>
          <a:xfrm>
            <a:off x="3754338" y="1244813"/>
            <a:ext cx="1635324" cy="1635324"/>
          </a:xfrm>
          <a:prstGeom prst="rect">
            <a:avLst/>
          </a:prstGeom>
          <a:noFill/>
          <a:ln>
            <a:noFill/>
          </a:ln>
        </p:spPr>
      </p:pic>
      <p:sp>
        <p:nvSpPr>
          <p:cNvPr id="146" name="Google Shape;146;p25"/>
          <p:cNvSpPr/>
          <p:nvPr/>
        </p:nvSpPr>
        <p:spPr>
          <a:xfrm>
            <a:off x="295750" y="3973350"/>
            <a:ext cx="3585600" cy="990000"/>
          </a:xfrm>
          <a:prstGeom prst="rect">
            <a:avLst/>
          </a:prstGeom>
          <a:solidFill>
            <a:srgbClr val="FE6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5"/>
          <p:cNvPicPr preferRelativeResize="0"/>
          <p:nvPr/>
        </p:nvPicPr>
        <p:blipFill>
          <a:blip r:embed="rId4">
            <a:alphaModFix/>
          </a:blip>
          <a:stretch>
            <a:fillRect/>
          </a:stretch>
        </p:blipFill>
        <p:spPr>
          <a:xfrm>
            <a:off x="2779201" y="4216438"/>
            <a:ext cx="3585601" cy="9270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3">
            <a:alphaModFix/>
          </a:blip>
          <a:srcRect r="47321"/>
          <a:stretch/>
        </p:blipFill>
        <p:spPr>
          <a:xfrm>
            <a:off x="4303069" y="110063"/>
            <a:ext cx="4672858" cy="4923376"/>
          </a:xfrm>
          <a:prstGeom prst="rect">
            <a:avLst/>
          </a:prstGeom>
          <a:noFill/>
          <a:ln>
            <a:noFill/>
          </a:ln>
          <a:effectLst>
            <a:outerShdw blurRad="292100" dist="139700" dir="2700000" algn="tl" rotWithShape="0">
              <a:srgbClr val="333333">
                <a:alpha val="63530"/>
              </a:srgbClr>
            </a:outerShdw>
          </a:effectLst>
        </p:spPr>
      </p:pic>
      <p:pic>
        <p:nvPicPr>
          <p:cNvPr id="77" name="Google Shape;77;p17"/>
          <p:cNvPicPr preferRelativeResize="0"/>
          <p:nvPr/>
        </p:nvPicPr>
        <p:blipFill rotWithShape="1">
          <a:blip r:embed="rId4">
            <a:alphaModFix/>
          </a:blip>
          <a:srcRect/>
          <a:stretch/>
        </p:blipFill>
        <p:spPr>
          <a:xfrm rot="10800000">
            <a:off x="0" y="0"/>
            <a:ext cx="9144000" cy="5143500"/>
          </a:xfrm>
          <a:prstGeom prst="rect">
            <a:avLst/>
          </a:prstGeom>
          <a:noFill/>
          <a:ln>
            <a:noFill/>
          </a:ln>
        </p:spPr>
      </p:pic>
      <p:sp>
        <p:nvSpPr>
          <p:cNvPr id="78" name="Google Shape;78;p17"/>
          <p:cNvSpPr txBox="1">
            <a:spLocks noGrp="1"/>
          </p:cNvSpPr>
          <p:nvPr>
            <p:ph type="body" idx="1"/>
          </p:nvPr>
        </p:nvSpPr>
        <p:spPr>
          <a:xfrm>
            <a:off x="226350" y="472275"/>
            <a:ext cx="4269600" cy="42510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0"/>
              </a:spcBef>
              <a:spcAft>
                <a:spcPts val="0"/>
              </a:spcAft>
              <a:buSzPts val="1400"/>
              <a:buNone/>
            </a:pPr>
            <a:r>
              <a:rPr lang="en" sz="1800" b="1"/>
              <a:t>Pathologists Overseas</a:t>
            </a:r>
            <a:r>
              <a:rPr lang="en" sz="1800"/>
              <a:t> is a Global community of Pathologists and Laboratorians founded by Heinz Hoenecke in 1991 with the mission to help develop or improve affordable, sustainable pathology and clinical laboratory services in developing countries through the efforts of volunteer pathologists, technologists and laboratory scientists.</a:t>
            </a:r>
            <a:endParaRPr sz="1800"/>
          </a:p>
          <a:p>
            <a:pPr marL="0" lvl="0" indent="0" algn="ctr" rtl="0">
              <a:lnSpc>
                <a:spcPct val="115000"/>
              </a:lnSpc>
              <a:spcBef>
                <a:spcPts val="0"/>
              </a:spcBef>
              <a:spcAft>
                <a:spcPts val="0"/>
              </a:spcAft>
              <a:buSzPts val="1400"/>
              <a:buNone/>
            </a:pPr>
            <a:endParaRPr sz="1800"/>
          </a:p>
          <a:p>
            <a:pPr marL="0" lvl="0" indent="0" algn="ctr" rtl="0">
              <a:lnSpc>
                <a:spcPct val="115000"/>
              </a:lnSpc>
              <a:spcBef>
                <a:spcPts val="0"/>
              </a:spcBef>
              <a:spcAft>
                <a:spcPts val="0"/>
              </a:spcAft>
              <a:buSzPts val="1400"/>
              <a:buNone/>
            </a:pPr>
            <a:r>
              <a:rPr lang="en" sz="1800" b="1"/>
              <a:t>Over the last 30 years</a:t>
            </a:r>
            <a:r>
              <a:rPr lang="en" sz="1800"/>
              <a:t> we have worked in dozens of countries, supporting hundreds of labs and changing millions of lives.</a:t>
            </a:r>
            <a:endParaRPr sz="1800"/>
          </a:p>
        </p:txBody>
      </p:sp>
      <p:sp>
        <p:nvSpPr>
          <p:cNvPr id="79" name="Google Shape;79;p17"/>
          <p:cNvSpPr txBox="1"/>
          <p:nvPr/>
        </p:nvSpPr>
        <p:spPr>
          <a:xfrm>
            <a:off x="5849419" y="3641925"/>
            <a:ext cx="2565600" cy="9234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lt1"/>
                </a:solidFill>
                <a:highlight>
                  <a:schemeClr val="dk1"/>
                </a:highlight>
                <a:latin typeface="Calibri"/>
                <a:ea typeface="Calibri"/>
                <a:cs typeface="Calibri"/>
                <a:sym typeface="Calibri"/>
              </a:rPr>
              <a:t>Alice and Heinz Hoenecke</a:t>
            </a:r>
            <a:endParaRPr sz="1700" b="1" i="0" u="none" strike="noStrike" cap="none">
              <a:solidFill>
                <a:schemeClr val="lt1"/>
              </a:solidFill>
              <a:highlight>
                <a:schemeClr val="dk1"/>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chemeClr val="lt1"/>
                </a:solidFill>
                <a:highlight>
                  <a:schemeClr val="dk1"/>
                </a:highlight>
                <a:latin typeface="Calibri"/>
                <a:ea typeface="Calibri"/>
                <a:cs typeface="Calibri"/>
                <a:sym typeface="Calibri"/>
              </a:rPr>
              <a:t>1991. Nairobi, Kenya</a:t>
            </a:r>
            <a:endParaRPr sz="1700" b="1" i="0" u="none" strike="noStrike" cap="none">
              <a:solidFill>
                <a:schemeClr val="lt1"/>
              </a:solidFill>
              <a:highlight>
                <a:schemeClr val="dk1"/>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00000"/>
              </a:buClr>
              <a:buSzPts val="3300"/>
              <a:buFont typeface="Calibri"/>
              <a:buNone/>
            </a:pPr>
            <a:r>
              <a:rPr lang="en">
                <a:solidFill>
                  <a:srgbClr val="000000"/>
                </a:solidFill>
              </a:rPr>
              <a:t>Previous Accomplishments</a:t>
            </a:r>
            <a:endParaRPr/>
          </a:p>
        </p:txBody>
      </p:sp>
      <p:sp>
        <p:nvSpPr>
          <p:cNvPr id="85" name="Google Shape;85;p18"/>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ctr" anchorCtr="0">
            <a:noAutofit/>
          </a:bodyPr>
          <a:lstStyle/>
          <a:p>
            <a:pPr marL="342900" lvl="0" indent="-273050" algn="l" rtl="0">
              <a:lnSpc>
                <a:spcPct val="115000"/>
              </a:lnSpc>
              <a:spcBef>
                <a:spcPts val="0"/>
              </a:spcBef>
              <a:spcAft>
                <a:spcPts val="0"/>
              </a:spcAft>
              <a:buSzPts val="1700"/>
              <a:buChar char="●"/>
            </a:pPr>
            <a:r>
              <a:rPr lang="en" sz="1700" b="1"/>
              <a:t>Laboratory Information Systems</a:t>
            </a:r>
            <a:r>
              <a:rPr lang="en" sz="1700"/>
              <a:t> - Ethiopia (20 sites over 20 years), Eritrea (over 15 yrs), Malawi, Bhutan (8 laboratory and over 25 clinic sites for over 12 yrs), Nigeria (5 yrs)</a:t>
            </a:r>
            <a:endParaRPr sz="1700"/>
          </a:p>
          <a:p>
            <a:pPr marL="342900" lvl="0" indent="-273050" algn="l" rtl="0">
              <a:lnSpc>
                <a:spcPct val="115000"/>
              </a:lnSpc>
              <a:spcBef>
                <a:spcPts val="800"/>
              </a:spcBef>
              <a:spcAft>
                <a:spcPts val="0"/>
              </a:spcAft>
              <a:buSzPts val="1700"/>
              <a:buChar char="●"/>
            </a:pPr>
            <a:r>
              <a:rPr lang="en" sz="1700" b="1"/>
              <a:t>Pathology and Laboratory Strengthening</a:t>
            </a:r>
            <a:r>
              <a:rPr lang="en" sz="1700"/>
              <a:t> - Kenya (40 mission hospitals for 5 years), Peru, Malawi (Did all Histopath for 3 years while local Pathologists were in training), Uganda, Vietnam, Bhutan, Albania, Nigeria, Eritrea, Ethiopia, Zimbabwe, Haiti, and many more</a:t>
            </a:r>
            <a:endParaRPr sz="1700"/>
          </a:p>
          <a:p>
            <a:pPr marL="342900" lvl="0" indent="-273050" algn="l" rtl="0">
              <a:lnSpc>
                <a:spcPct val="115000"/>
              </a:lnSpc>
              <a:spcBef>
                <a:spcPts val="800"/>
              </a:spcBef>
              <a:spcAft>
                <a:spcPts val="0"/>
              </a:spcAft>
              <a:buSzPts val="1700"/>
              <a:buChar char="●"/>
            </a:pPr>
            <a:r>
              <a:rPr lang="en" sz="1700" b="1"/>
              <a:t>External Quality Assurance programs</a:t>
            </a:r>
            <a:r>
              <a:rPr lang="en" sz="1700"/>
              <a:t> - Bhutan (8 hospitals), Nigeria, Uganda (2 sites), Malawi (2 hospitals), Liberia, Peru, Eritrea (5 hospitals), Ethiopia. Some of these programs ongoing for over 15 years</a:t>
            </a:r>
            <a:endParaRPr sz="1700"/>
          </a:p>
          <a:p>
            <a:pPr marL="342900" lvl="0" indent="-273050" algn="l" rtl="0">
              <a:lnSpc>
                <a:spcPct val="115000"/>
              </a:lnSpc>
              <a:spcBef>
                <a:spcPts val="800"/>
              </a:spcBef>
              <a:spcAft>
                <a:spcPts val="800"/>
              </a:spcAft>
              <a:buSzPts val="1700"/>
              <a:buChar char="●"/>
            </a:pPr>
            <a:r>
              <a:rPr lang="en" sz="1700" b="1"/>
              <a:t>Education</a:t>
            </a:r>
            <a:r>
              <a:rPr lang="en" sz="1700"/>
              <a:t> - Eritrea, Zimbabwe, Malawi, Nigeria, Uganda and many others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3">
            <a:alphaModFix/>
          </a:blip>
          <a:srcRect l="6640" r="353"/>
          <a:stretch/>
        </p:blipFill>
        <p:spPr>
          <a:xfrm>
            <a:off x="4348382" y="8"/>
            <a:ext cx="4795615" cy="5143493"/>
          </a:xfrm>
          <a:prstGeom prst="rect">
            <a:avLst/>
          </a:prstGeom>
          <a:noFill/>
          <a:ln>
            <a:noFill/>
          </a:ln>
        </p:spPr>
      </p:pic>
      <p:pic>
        <p:nvPicPr>
          <p:cNvPr id="91" name="Google Shape;91;p19"/>
          <p:cNvPicPr preferRelativeResize="0"/>
          <p:nvPr/>
        </p:nvPicPr>
        <p:blipFill rotWithShape="1">
          <a:blip r:embed="rId4">
            <a:alphaModFix/>
          </a:blip>
          <a:srcRect r="28489"/>
          <a:stretch/>
        </p:blipFill>
        <p:spPr>
          <a:xfrm rot="10800000">
            <a:off x="2605000" y="0"/>
            <a:ext cx="6539000" cy="5143500"/>
          </a:xfrm>
          <a:prstGeom prst="rect">
            <a:avLst/>
          </a:prstGeom>
          <a:noFill/>
          <a:ln>
            <a:noFill/>
          </a:ln>
        </p:spPr>
      </p:pic>
      <p:sp>
        <p:nvSpPr>
          <p:cNvPr id="92" name="Google Shape;92;p19"/>
          <p:cNvSpPr txBox="1">
            <a:spLocks noGrp="1"/>
          </p:cNvSpPr>
          <p:nvPr>
            <p:ph type="title"/>
          </p:nvPr>
        </p:nvSpPr>
        <p:spPr>
          <a:xfrm>
            <a:off x="381526" y="2079900"/>
            <a:ext cx="4962900" cy="983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0000"/>
              </a:buClr>
              <a:buSzPts val="3300"/>
              <a:buFont typeface="Calibri"/>
              <a:buNone/>
            </a:pPr>
            <a:r>
              <a:rPr lang="en">
                <a:solidFill>
                  <a:srgbClr val="000000"/>
                </a:solidFill>
              </a:rPr>
              <a:t>Current Projects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body" idx="4294967295"/>
          </p:nvPr>
        </p:nvSpPr>
        <p:spPr>
          <a:xfrm>
            <a:off x="591500" y="1080125"/>
            <a:ext cx="5198100" cy="3437400"/>
          </a:xfrm>
          <a:prstGeom prst="rect">
            <a:avLst/>
          </a:prstGeom>
          <a:noFill/>
          <a:ln>
            <a:noFill/>
          </a:ln>
        </p:spPr>
        <p:txBody>
          <a:bodyPr spcFirstLastPara="1" wrap="square" lIns="68575" tIns="34275" rIns="68575" bIns="34275" anchor="t" anchorCtr="0">
            <a:noAutofit/>
          </a:bodyPr>
          <a:lstStyle/>
          <a:p>
            <a:pPr marL="342900" lvl="0" indent="-273050" algn="l" rtl="0">
              <a:lnSpc>
                <a:spcPct val="115000"/>
              </a:lnSpc>
              <a:spcBef>
                <a:spcPts val="800"/>
              </a:spcBef>
              <a:spcAft>
                <a:spcPts val="0"/>
              </a:spcAft>
              <a:buSzPts val="1700"/>
              <a:buChar char="●"/>
            </a:pPr>
            <a:r>
              <a:rPr lang="en" sz="1700" b="1"/>
              <a:t>Current and Future Courses </a:t>
            </a:r>
            <a:endParaRPr sz="1700" b="1"/>
          </a:p>
          <a:p>
            <a:pPr marL="914400" lvl="1" indent="-336550" algn="l" rtl="0">
              <a:lnSpc>
                <a:spcPct val="115000"/>
              </a:lnSpc>
              <a:spcBef>
                <a:spcPts val="800"/>
              </a:spcBef>
              <a:spcAft>
                <a:spcPts val="0"/>
              </a:spcAft>
              <a:buSzPts val="1700"/>
              <a:buChar char="○"/>
            </a:pPr>
            <a:r>
              <a:rPr lang="en" sz="1700"/>
              <a:t>LQMS (English, Spanish, French)</a:t>
            </a:r>
            <a:endParaRPr sz="1700" b="1"/>
          </a:p>
          <a:p>
            <a:pPr marL="914400" lvl="1" indent="-336550" algn="l" rtl="0">
              <a:spcBef>
                <a:spcPts val="800"/>
              </a:spcBef>
              <a:spcAft>
                <a:spcPts val="0"/>
              </a:spcAft>
              <a:buSzPts val="1700"/>
              <a:buChar char="○"/>
            </a:pPr>
            <a:r>
              <a:rPr lang="en" sz="1700"/>
              <a:t>LQMS problem-based learning groups </a:t>
            </a:r>
            <a:endParaRPr sz="1700"/>
          </a:p>
          <a:p>
            <a:pPr marL="914400" lvl="1" indent="-336550" algn="l" rtl="0">
              <a:lnSpc>
                <a:spcPct val="115000"/>
              </a:lnSpc>
              <a:spcBef>
                <a:spcPts val="800"/>
              </a:spcBef>
              <a:spcAft>
                <a:spcPts val="0"/>
              </a:spcAft>
              <a:buSzPts val="1700"/>
              <a:buChar char="○"/>
            </a:pPr>
            <a:r>
              <a:rPr lang="en" sz="1700"/>
              <a:t>LIS course</a:t>
            </a:r>
            <a:endParaRPr sz="1700"/>
          </a:p>
          <a:p>
            <a:pPr marL="914400" lvl="1" indent="-336550" algn="l" rtl="0">
              <a:lnSpc>
                <a:spcPct val="115000"/>
              </a:lnSpc>
              <a:spcBef>
                <a:spcPts val="800"/>
              </a:spcBef>
              <a:spcAft>
                <a:spcPts val="0"/>
              </a:spcAft>
              <a:buSzPts val="1700"/>
              <a:buChar char="○"/>
            </a:pPr>
            <a:r>
              <a:rPr lang="en" sz="1700"/>
              <a:t>EQA course</a:t>
            </a:r>
            <a:endParaRPr sz="1700"/>
          </a:p>
          <a:p>
            <a:pPr marL="457200" lvl="0" indent="-336550" algn="l" rtl="0">
              <a:spcBef>
                <a:spcPts val="800"/>
              </a:spcBef>
              <a:spcAft>
                <a:spcPts val="0"/>
              </a:spcAft>
              <a:buSzPts val="1700"/>
              <a:buChar char="●"/>
            </a:pPr>
            <a:r>
              <a:rPr lang="en" sz="1700" b="1"/>
              <a:t>Opportunities:</a:t>
            </a:r>
            <a:r>
              <a:rPr lang="en" sz="1700"/>
              <a:t> </a:t>
            </a:r>
            <a:endParaRPr sz="1700"/>
          </a:p>
          <a:p>
            <a:pPr marL="914400" lvl="1" indent="-336550" algn="l" rtl="0">
              <a:spcBef>
                <a:spcPts val="800"/>
              </a:spcBef>
              <a:spcAft>
                <a:spcPts val="0"/>
              </a:spcAft>
              <a:buSzPts val="1700"/>
              <a:buChar char="○"/>
            </a:pPr>
            <a:r>
              <a:rPr lang="en" sz="1700"/>
              <a:t>Lecture courses</a:t>
            </a:r>
            <a:endParaRPr sz="1700"/>
          </a:p>
          <a:p>
            <a:pPr marL="914400" lvl="1" indent="-336550" algn="l" rtl="0">
              <a:spcBef>
                <a:spcPts val="800"/>
              </a:spcBef>
              <a:spcAft>
                <a:spcPts val="0"/>
              </a:spcAft>
              <a:buSzPts val="1700"/>
              <a:buChar char="○"/>
            </a:pPr>
            <a:r>
              <a:rPr lang="en" sz="1700"/>
              <a:t>Participate in courses </a:t>
            </a:r>
            <a:endParaRPr sz="1700"/>
          </a:p>
          <a:p>
            <a:pPr marL="457200" lvl="0" indent="-336550" algn="l" rtl="0">
              <a:lnSpc>
                <a:spcPct val="115000"/>
              </a:lnSpc>
              <a:spcBef>
                <a:spcPts val="800"/>
              </a:spcBef>
              <a:spcAft>
                <a:spcPts val="800"/>
              </a:spcAft>
              <a:buSzPts val="1700"/>
              <a:buChar char="●"/>
            </a:pPr>
            <a:endParaRPr sz="1700" b="1"/>
          </a:p>
        </p:txBody>
      </p:sp>
      <p:sp>
        <p:nvSpPr>
          <p:cNvPr id="99" name="Google Shape;99;p20"/>
          <p:cNvSpPr txBox="1">
            <a:spLocks noGrp="1"/>
          </p:cNvSpPr>
          <p:nvPr>
            <p:ph type="title"/>
          </p:nvPr>
        </p:nvSpPr>
        <p:spPr>
          <a:xfrm>
            <a:off x="233775" y="333769"/>
            <a:ext cx="6390600" cy="429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000000"/>
              </a:buClr>
              <a:buSzPct val="117857"/>
              <a:buFont typeface="Calibri"/>
              <a:buNone/>
            </a:pPr>
            <a:r>
              <a:rPr lang="en">
                <a:solidFill>
                  <a:srgbClr val="000000"/>
                </a:solidFill>
              </a:rPr>
              <a:t>Education</a:t>
            </a:r>
            <a:endParaRPr/>
          </a:p>
        </p:txBody>
      </p:sp>
      <p:pic>
        <p:nvPicPr>
          <p:cNvPr id="100" name="Google Shape;100;p20"/>
          <p:cNvPicPr preferRelativeResize="0"/>
          <p:nvPr/>
        </p:nvPicPr>
        <p:blipFill>
          <a:blip r:embed="rId3">
            <a:alphaModFix/>
          </a:blip>
          <a:stretch>
            <a:fillRect/>
          </a:stretch>
        </p:blipFill>
        <p:spPr>
          <a:xfrm>
            <a:off x="5637075" y="1647244"/>
            <a:ext cx="3188250" cy="2391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p:nvPr/>
        </p:nvSpPr>
        <p:spPr>
          <a:xfrm>
            <a:off x="6288725" y="1621225"/>
            <a:ext cx="2289000" cy="2223900"/>
          </a:xfrm>
          <a:prstGeom prst="roundRect">
            <a:avLst>
              <a:gd name="adj" fmla="val 16667"/>
            </a:avLst>
          </a:prstGeom>
          <a:solidFill>
            <a:srgbClr val="FD8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p:cNvSpPr txBox="1">
            <a:spLocks noGrp="1"/>
          </p:cNvSpPr>
          <p:nvPr>
            <p:ph type="body" idx="1"/>
          </p:nvPr>
        </p:nvSpPr>
        <p:spPr>
          <a:xfrm>
            <a:off x="311700" y="1125500"/>
            <a:ext cx="8007900" cy="1951200"/>
          </a:xfrm>
          <a:prstGeom prst="rect">
            <a:avLst/>
          </a:prstGeom>
          <a:noFill/>
          <a:ln>
            <a:noFill/>
          </a:ln>
        </p:spPr>
        <p:txBody>
          <a:bodyPr spcFirstLastPara="1" wrap="square" lIns="68575" tIns="34275" rIns="68575" bIns="34275" anchor="t" anchorCtr="0">
            <a:noAutofit/>
          </a:bodyPr>
          <a:lstStyle/>
          <a:p>
            <a:pPr marL="457200" lvl="0" indent="-336550" algn="l" rtl="0">
              <a:lnSpc>
                <a:spcPct val="115000"/>
              </a:lnSpc>
              <a:spcBef>
                <a:spcPts val="0"/>
              </a:spcBef>
              <a:spcAft>
                <a:spcPts val="0"/>
              </a:spcAft>
              <a:buSzPts val="1700"/>
              <a:buChar char="●"/>
            </a:pPr>
            <a:r>
              <a:rPr lang="en" sz="1700" b="1">
                <a:highlight>
                  <a:schemeClr val="lt1"/>
                </a:highlight>
              </a:rPr>
              <a:t>Current 6 Enrolled Labs in Nigeria, Malawi, Kenya</a:t>
            </a:r>
            <a:endParaRPr sz="1700" b="1">
              <a:highlight>
                <a:schemeClr val="lt1"/>
              </a:highlight>
            </a:endParaRPr>
          </a:p>
          <a:p>
            <a:pPr marL="914400" lvl="1" indent="-336550" algn="l" rtl="0">
              <a:lnSpc>
                <a:spcPct val="115000"/>
              </a:lnSpc>
              <a:spcBef>
                <a:spcPts val="0"/>
              </a:spcBef>
              <a:spcAft>
                <a:spcPts val="0"/>
              </a:spcAft>
              <a:buSzPts val="1700"/>
              <a:buChar char="○"/>
            </a:pPr>
            <a:r>
              <a:rPr lang="en" sz="1700">
                <a:highlight>
                  <a:schemeClr val="lt1"/>
                </a:highlight>
              </a:rPr>
              <a:t>Collaboration with RCPA QAP </a:t>
            </a:r>
            <a:endParaRPr sz="1700">
              <a:highlight>
                <a:schemeClr val="lt1"/>
              </a:highlight>
            </a:endParaRPr>
          </a:p>
          <a:p>
            <a:pPr marL="457200" lvl="0" indent="-336550" algn="l" rtl="0">
              <a:lnSpc>
                <a:spcPct val="115000"/>
              </a:lnSpc>
              <a:spcBef>
                <a:spcPts val="0"/>
              </a:spcBef>
              <a:spcAft>
                <a:spcPts val="0"/>
              </a:spcAft>
              <a:buSzPts val="1700"/>
              <a:buChar char="●"/>
            </a:pPr>
            <a:r>
              <a:rPr lang="en" sz="1700" b="1">
                <a:highlight>
                  <a:schemeClr val="lt1"/>
                </a:highlight>
              </a:rPr>
              <a:t>Opportunities</a:t>
            </a:r>
            <a:endParaRPr sz="1700" b="1">
              <a:highlight>
                <a:schemeClr val="lt1"/>
              </a:highlight>
            </a:endParaRPr>
          </a:p>
          <a:p>
            <a:pPr marL="914400" lvl="1" indent="-336550" algn="l" rtl="0">
              <a:lnSpc>
                <a:spcPct val="115000"/>
              </a:lnSpc>
              <a:spcBef>
                <a:spcPts val="0"/>
              </a:spcBef>
              <a:spcAft>
                <a:spcPts val="0"/>
              </a:spcAft>
              <a:buSzPts val="1700"/>
              <a:buChar char="○"/>
            </a:pPr>
            <a:r>
              <a:rPr lang="en" sz="1700">
                <a:highlight>
                  <a:schemeClr val="lt1"/>
                </a:highlight>
              </a:rPr>
              <a:t>Accepting 3-5 new labs for EQA this year </a:t>
            </a:r>
            <a:endParaRPr sz="1700">
              <a:highlight>
                <a:schemeClr val="lt1"/>
              </a:highlight>
            </a:endParaRPr>
          </a:p>
        </p:txBody>
      </p:sp>
      <p:sp>
        <p:nvSpPr>
          <p:cNvPr id="108" name="Google Shape;108;p21"/>
          <p:cNvSpPr txBox="1">
            <a:spLocks noGrp="1"/>
          </p:cNvSpPr>
          <p:nvPr>
            <p:ph type="title" idx="4294967295"/>
          </p:nvPr>
        </p:nvSpPr>
        <p:spPr>
          <a:xfrm>
            <a:off x="257175" y="171450"/>
            <a:ext cx="8653800" cy="80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0000"/>
              </a:buClr>
              <a:buSzPts val="3300"/>
              <a:buFont typeface="Calibri"/>
              <a:buNone/>
            </a:pPr>
            <a:r>
              <a:rPr lang="en">
                <a:solidFill>
                  <a:srgbClr val="000000"/>
                </a:solidFill>
              </a:rPr>
              <a:t>External Quality Assurance (EQA)</a:t>
            </a:r>
            <a:endParaRPr/>
          </a:p>
        </p:txBody>
      </p:sp>
      <p:pic>
        <p:nvPicPr>
          <p:cNvPr id="109" name="Google Shape;109;p21"/>
          <p:cNvPicPr preferRelativeResize="0"/>
          <p:nvPr/>
        </p:nvPicPr>
        <p:blipFill>
          <a:blip r:embed="rId3">
            <a:alphaModFix/>
          </a:blip>
          <a:stretch>
            <a:fillRect/>
          </a:stretch>
        </p:blipFill>
        <p:spPr>
          <a:xfrm>
            <a:off x="1961900" y="2791925"/>
            <a:ext cx="3148027" cy="2098200"/>
          </a:xfrm>
          <a:prstGeom prst="rect">
            <a:avLst/>
          </a:prstGeom>
          <a:noFill/>
          <a:ln>
            <a:noFill/>
          </a:ln>
        </p:spPr>
      </p:pic>
      <p:pic>
        <p:nvPicPr>
          <p:cNvPr id="110" name="Google Shape;110;p21"/>
          <p:cNvPicPr preferRelativeResize="0"/>
          <p:nvPr/>
        </p:nvPicPr>
        <p:blipFill>
          <a:blip r:embed="rId4">
            <a:alphaModFix/>
          </a:blip>
          <a:stretch>
            <a:fillRect/>
          </a:stretch>
        </p:blipFill>
        <p:spPr>
          <a:xfrm>
            <a:off x="6791113" y="2428225"/>
            <a:ext cx="1285876" cy="1285876"/>
          </a:xfrm>
          <a:prstGeom prst="rect">
            <a:avLst/>
          </a:prstGeom>
          <a:noFill/>
          <a:ln>
            <a:noFill/>
          </a:ln>
        </p:spPr>
      </p:pic>
      <p:sp>
        <p:nvSpPr>
          <p:cNvPr id="111" name="Google Shape;111;p21"/>
          <p:cNvSpPr txBox="1">
            <a:spLocks noGrp="1"/>
          </p:cNvSpPr>
          <p:nvPr>
            <p:ph type="title" idx="4294967295"/>
          </p:nvPr>
        </p:nvSpPr>
        <p:spPr>
          <a:xfrm>
            <a:off x="6206000" y="1621225"/>
            <a:ext cx="2456100" cy="807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00000"/>
              </a:buClr>
              <a:buSzPts val="2673"/>
              <a:buFont typeface="Calibri"/>
              <a:buNone/>
            </a:pPr>
            <a:r>
              <a:rPr lang="en" sz="1808" b="1">
                <a:solidFill>
                  <a:srgbClr val="000000"/>
                </a:solidFill>
              </a:rPr>
              <a:t>Interested in EQA? </a:t>
            </a:r>
            <a:endParaRPr sz="1808" b="1">
              <a:solidFill>
                <a:srgbClr val="000000"/>
              </a:solidFill>
            </a:endParaRPr>
          </a:p>
          <a:p>
            <a:pPr marL="0" lvl="0" indent="0" algn="ctr" rtl="0">
              <a:lnSpc>
                <a:spcPct val="90000"/>
              </a:lnSpc>
              <a:spcBef>
                <a:spcPts val="0"/>
              </a:spcBef>
              <a:spcAft>
                <a:spcPts val="0"/>
              </a:spcAft>
              <a:buClr>
                <a:srgbClr val="000000"/>
              </a:buClr>
              <a:buSzPts val="2673"/>
              <a:buFont typeface="Calibri"/>
              <a:buNone/>
            </a:pPr>
            <a:r>
              <a:rPr lang="en" sz="1808" b="1">
                <a:solidFill>
                  <a:srgbClr val="000000"/>
                </a:solidFill>
              </a:rPr>
              <a:t>Apply Here:</a:t>
            </a:r>
            <a:endParaRPr sz="1808"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4294967295"/>
          </p:nvPr>
        </p:nvSpPr>
        <p:spPr>
          <a:xfrm>
            <a:off x="682950" y="951550"/>
            <a:ext cx="7495200" cy="1887600"/>
          </a:xfrm>
          <a:prstGeom prst="rect">
            <a:avLst/>
          </a:prstGeom>
          <a:noFill/>
          <a:ln>
            <a:noFill/>
          </a:ln>
        </p:spPr>
        <p:txBody>
          <a:bodyPr spcFirstLastPara="1" wrap="square" lIns="68575" tIns="34275" rIns="68575" bIns="34275" anchor="t" anchorCtr="0">
            <a:noAutofit/>
          </a:bodyPr>
          <a:lstStyle/>
          <a:p>
            <a:pPr marL="457200" lvl="0" indent="-336550" algn="l" rtl="0">
              <a:spcBef>
                <a:spcPts val="0"/>
              </a:spcBef>
              <a:spcAft>
                <a:spcPts val="0"/>
              </a:spcAft>
              <a:buSzPts val="1700"/>
              <a:buChar char="●"/>
            </a:pPr>
            <a:r>
              <a:rPr lang="en" sz="1700" b="1" dirty="0"/>
              <a:t>Active LIS projects in Nigeria</a:t>
            </a:r>
            <a:endParaRPr sz="1700" b="1" dirty="0"/>
          </a:p>
          <a:p>
            <a:pPr marL="914400" lvl="1" indent="-336550" algn="l" rtl="0">
              <a:lnSpc>
                <a:spcPct val="115000"/>
              </a:lnSpc>
              <a:spcBef>
                <a:spcPts val="0"/>
              </a:spcBef>
              <a:spcAft>
                <a:spcPts val="0"/>
              </a:spcAft>
              <a:buSzPts val="1700"/>
              <a:buChar char="○"/>
            </a:pPr>
            <a:r>
              <a:rPr lang="en" sz="1700" dirty="0"/>
              <a:t>Collaboration with Comp Pro Med </a:t>
            </a:r>
            <a:endParaRPr sz="1700" dirty="0"/>
          </a:p>
          <a:p>
            <a:pPr marL="457200" lvl="0" indent="-336550" algn="l" rtl="0">
              <a:lnSpc>
                <a:spcPct val="115000"/>
              </a:lnSpc>
              <a:spcBef>
                <a:spcPts val="0"/>
              </a:spcBef>
              <a:spcAft>
                <a:spcPts val="0"/>
              </a:spcAft>
              <a:buSzPts val="1700"/>
              <a:buChar char="●"/>
            </a:pPr>
            <a:r>
              <a:rPr lang="en" sz="1700" b="1" dirty="0"/>
              <a:t>Opportunities </a:t>
            </a:r>
            <a:endParaRPr sz="1700" dirty="0"/>
          </a:p>
          <a:p>
            <a:pPr marL="914400" lvl="1" indent="-336550" algn="l" rtl="0">
              <a:lnSpc>
                <a:spcPct val="115000"/>
              </a:lnSpc>
              <a:spcBef>
                <a:spcPts val="0"/>
              </a:spcBef>
              <a:spcAft>
                <a:spcPts val="0"/>
              </a:spcAft>
              <a:buSzPts val="1700"/>
              <a:buChar char="○"/>
            </a:pPr>
            <a:r>
              <a:rPr lang="en" sz="1700" dirty="0"/>
              <a:t>Support LIS implementation for labs</a:t>
            </a:r>
          </a:p>
          <a:p>
            <a:pPr marL="577850" lvl="1" indent="0" algn="l" rtl="0">
              <a:lnSpc>
                <a:spcPct val="115000"/>
              </a:lnSpc>
              <a:spcBef>
                <a:spcPts val="0"/>
              </a:spcBef>
              <a:spcAft>
                <a:spcPts val="0"/>
              </a:spcAft>
              <a:buSzPts val="1700"/>
              <a:buNone/>
            </a:pPr>
            <a:endParaRPr sz="1700" dirty="0"/>
          </a:p>
          <a:p>
            <a:pPr marL="0" lvl="0" indent="0" algn="l" rtl="0">
              <a:lnSpc>
                <a:spcPct val="115000"/>
              </a:lnSpc>
              <a:spcBef>
                <a:spcPts val="800"/>
              </a:spcBef>
              <a:spcAft>
                <a:spcPts val="0"/>
              </a:spcAft>
              <a:buNone/>
            </a:pPr>
            <a:endParaRPr sz="1700" dirty="0">
              <a:highlight>
                <a:schemeClr val="lt1"/>
              </a:highlight>
            </a:endParaRPr>
          </a:p>
        </p:txBody>
      </p:sp>
      <p:sp>
        <p:nvSpPr>
          <p:cNvPr id="118" name="Google Shape;118;p22"/>
          <p:cNvSpPr txBox="1">
            <a:spLocks noGrp="1"/>
          </p:cNvSpPr>
          <p:nvPr>
            <p:ph type="title"/>
          </p:nvPr>
        </p:nvSpPr>
        <p:spPr>
          <a:xfrm>
            <a:off x="233775" y="333769"/>
            <a:ext cx="6390600" cy="4296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000000"/>
              </a:buClr>
              <a:buSzPct val="117857"/>
              <a:buFont typeface="Calibri"/>
              <a:buNone/>
            </a:pPr>
            <a:r>
              <a:rPr lang="en">
                <a:solidFill>
                  <a:srgbClr val="000000"/>
                </a:solidFill>
              </a:rPr>
              <a:t>Laboratory Information System (LIS)</a:t>
            </a:r>
            <a:endParaRPr/>
          </a:p>
        </p:txBody>
      </p:sp>
      <p:pic>
        <p:nvPicPr>
          <p:cNvPr id="119" name="Google Shape;119;p22"/>
          <p:cNvPicPr preferRelativeResize="0"/>
          <p:nvPr/>
        </p:nvPicPr>
        <p:blipFill>
          <a:blip r:embed="rId3">
            <a:alphaModFix/>
          </a:blip>
          <a:stretch>
            <a:fillRect/>
          </a:stretch>
        </p:blipFill>
        <p:spPr>
          <a:xfrm>
            <a:off x="2031119" y="2694087"/>
            <a:ext cx="3089306" cy="2059031"/>
          </a:xfrm>
          <a:prstGeom prst="rect">
            <a:avLst/>
          </a:prstGeom>
          <a:noFill/>
          <a:ln>
            <a:noFill/>
          </a:ln>
        </p:spPr>
      </p:pic>
      <p:sp>
        <p:nvSpPr>
          <p:cNvPr id="120" name="Google Shape;120;p22"/>
          <p:cNvSpPr/>
          <p:nvPr/>
        </p:nvSpPr>
        <p:spPr>
          <a:xfrm>
            <a:off x="6225375" y="1392075"/>
            <a:ext cx="2289000" cy="2380800"/>
          </a:xfrm>
          <a:prstGeom prst="roundRect">
            <a:avLst>
              <a:gd name="adj" fmla="val 16667"/>
            </a:avLst>
          </a:prstGeom>
          <a:solidFill>
            <a:srgbClr val="FD8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txBox="1">
            <a:spLocks noGrp="1"/>
          </p:cNvSpPr>
          <p:nvPr>
            <p:ph type="title"/>
          </p:nvPr>
        </p:nvSpPr>
        <p:spPr>
          <a:xfrm>
            <a:off x="6142650" y="1418350"/>
            <a:ext cx="2456100" cy="807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00000"/>
              </a:buClr>
              <a:buSzPts val="2673"/>
              <a:buFont typeface="Calibri"/>
              <a:buNone/>
            </a:pPr>
            <a:r>
              <a:rPr lang="en" sz="1808" b="1">
                <a:solidFill>
                  <a:srgbClr val="000000"/>
                </a:solidFill>
              </a:rPr>
              <a:t>Interested in LIS? </a:t>
            </a:r>
            <a:endParaRPr sz="1808" b="1">
              <a:solidFill>
                <a:srgbClr val="000000"/>
              </a:solidFill>
            </a:endParaRPr>
          </a:p>
          <a:p>
            <a:pPr marL="0" lvl="0" indent="0" algn="ctr" rtl="0">
              <a:lnSpc>
                <a:spcPct val="90000"/>
              </a:lnSpc>
              <a:spcBef>
                <a:spcPts val="0"/>
              </a:spcBef>
              <a:spcAft>
                <a:spcPts val="0"/>
              </a:spcAft>
              <a:buClr>
                <a:srgbClr val="000000"/>
              </a:buClr>
              <a:buSzPts val="2673"/>
              <a:buFont typeface="Calibri"/>
              <a:buNone/>
            </a:pPr>
            <a:r>
              <a:rPr lang="en" sz="1808" b="1">
                <a:solidFill>
                  <a:srgbClr val="000000"/>
                </a:solidFill>
              </a:rPr>
              <a:t>Apply Here:</a:t>
            </a:r>
            <a:endParaRPr sz="1808" b="1"/>
          </a:p>
        </p:txBody>
      </p:sp>
      <p:pic>
        <p:nvPicPr>
          <p:cNvPr id="122" name="Google Shape;122;p22"/>
          <p:cNvPicPr preferRelativeResize="0"/>
          <p:nvPr/>
        </p:nvPicPr>
        <p:blipFill>
          <a:blip r:embed="rId4">
            <a:alphaModFix/>
          </a:blip>
          <a:stretch>
            <a:fillRect/>
          </a:stretch>
        </p:blipFill>
        <p:spPr>
          <a:xfrm>
            <a:off x="6637750" y="2163600"/>
            <a:ext cx="1465899" cy="1465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342900" lvl="0" indent="-266700" algn="l" rtl="0">
              <a:lnSpc>
                <a:spcPct val="115000"/>
              </a:lnSpc>
              <a:spcBef>
                <a:spcPts val="0"/>
              </a:spcBef>
              <a:spcAft>
                <a:spcPts val="0"/>
              </a:spcAft>
              <a:buSzPts val="1600"/>
              <a:buFont typeface="Calibri"/>
              <a:buChar char="●"/>
            </a:pPr>
            <a:r>
              <a:rPr lang="en" sz="1600" b="1"/>
              <a:t>Podcasts</a:t>
            </a:r>
            <a:r>
              <a:rPr lang="en" sz="1600"/>
              <a:t>: </a:t>
            </a:r>
            <a:endParaRPr sz="1600"/>
          </a:p>
          <a:p>
            <a:pPr marL="685800" lvl="1" indent="-266700" algn="l" rtl="0">
              <a:lnSpc>
                <a:spcPct val="115000"/>
              </a:lnSpc>
              <a:spcBef>
                <a:spcPts val="0"/>
              </a:spcBef>
              <a:spcAft>
                <a:spcPts val="0"/>
              </a:spcAft>
              <a:buSzPts val="1600"/>
              <a:buFont typeface="Calibri"/>
              <a:buChar char="○"/>
            </a:pPr>
            <a:r>
              <a:rPr lang="en" sz="1600"/>
              <a:t>Interviews with individual active in Global PALM</a:t>
            </a:r>
            <a:endParaRPr sz="1600"/>
          </a:p>
          <a:p>
            <a:pPr marL="0" lvl="0" indent="0" algn="l" rtl="0">
              <a:lnSpc>
                <a:spcPct val="115000"/>
              </a:lnSpc>
              <a:spcBef>
                <a:spcPts val="0"/>
              </a:spcBef>
              <a:spcAft>
                <a:spcPts val="0"/>
              </a:spcAft>
              <a:buNone/>
            </a:pPr>
            <a:endParaRPr sz="1600"/>
          </a:p>
          <a:p>
            <a:pPr marL="342900" lvl="0" indent="-266700" algn="l" rtl="0">
              <a:lnSpc>
                <a:spcPct val="115000"/>
              </a:lnSpc>
              <a:spcBef>
                <a:spcPts val="0"/>
              </a:spcBef>
              <a:spcAft>
                <a:spcPts val="0"/>
              </a:spcAft>
              <a:buSzPts val="1600"/>
              <a:buFont typeface="Calibri"/>
              <a:buChar char="●"/>
            </a:pPr>
            <a:r>
              <a:rPr lang="en" sz="1600" b="1"/>
              <a:t>Lab Spotlights</a:t>
            </a:r>
            <a:r>
              <a:rPr lang="en" sz="1600"/>
              <a:t>: </a:t>
            </a:r>
            <a:endParaRPr sz="1600"/>
          </a:p>
          <a:p>
            <a:pPr marL="685800" lvl="1" indent="-266700" algn="l" rtl="0">
              <a:lnSpc>
                <a:spcPct val="115000"/>
              </a:lnSpc>
              <a:spcBef>
                <a:spcPts val="0"/>
              </a:spcBef>
              <a:spcAft>
                <a:spcPts val="0"/>
              </a:spcAft>
              <a:buSzPts val="1600"/>
              <a:buFont typeface="Calibri"/>
              <a:buChar char="○"/>
            </a:pPr>
            <a:r>
              <a:rPr lang="en" sz="1600"/>
              <a:t>A way to highlight the accomplishments of labs outside of the North America and Europe</a:t>
            </a:r>
            <a:endParaRPr sz="1600"/>
          </a:p>
          <a:p>
            <a:pPr marL="0" lvl="0" indent="0" algn="l" rtl="0">
              <a:lnSpc>
                <a:spcPct val="115000"/>
              </a:lnSpc>
              <a:spcBef>
                <a:spcPts val="0"/>
              </a:spcBef>
              <a:spcAft>
                <a:spcPts val="0"/>
              </a:spcAft>
              <a:buNone/>
            </a:pPr>
            <a:endParaRPr sz="1600"/>
          </a:p>
          <a:p>
            <a:pPr marL="342900" lvl="0" indent="-266700" algn="l" rtl="0">
              <a:lnSpc>
                <a:spcPct val="115000"/>
              </a:lnSpc>
              <a:spcBef>
                <a:spcPts val="0"/>
              </a:spcBef>
              <a:spcAft>
                <a:spcPts val="0"/>
              </a:spcAft>
              <a:buSzPts val="1600"/>
              <a:buChar char="●"/>
            </a:pPr>
            <a:r>
              <a:rPr lang="en" sz="1600" b="1"/>
              <a:t>Social Media: </a:t>
            </a:r>
            <a:endParaRPr sz="1600" b="1"/>
          </a:p>
          <a:p>
            <a:pPr marL="685800" lvl="1" indent="-266700" algn="l" rtl="0">
              <a:lnSpc>
                <a:spcPct val="115000"/>
              </a:lnSpc>
              <a:spcBef>
                <a:spcPts val="0"/>
              </a:spcBef>
              <a:spcAft>
                <a:spcPts val="0"/>
              </a:spcAft>
              <a:buSzPts val="1600"/>
              <a:buChar char="○"/>
            </a:pPr>
            <a:r>
              <a:rPr lang="en" sz="1600"/>
              <a:t>Twitter, Facebook, LinkedIn, Instagram</a:t>
            </a:r>
            <a:endParaRPr sz="1600"/>
          </a:p>
        </p:txBody>
      </p:sp>
      <p:sp>
        <p:nvSpPr>
          <p:cNvPr id="129" name="Google Shape;129;p2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Clr>
                <a:schemeClr val="dk1"/>
              </a:buClr>
              <a:buSzPts val="3300"/>
              <a:buFont typeface="Calibri"/>
              <a:buNone/>
            </a:pPr>
            <a:r>
              <a:rPr lang="en"/>
              <a:t>Building a Global Community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233775" y="333769"/>
            <a:ext cx="6390600" cy="429600"/>
          </a:xfrm>
          <a:prstGeom prst="rect">
            <a:avLst/>
          </a:prstGeom>
          <a:noFill/>
          <a:ln>
            <a:noFill/>
          </a:ln>
        </p:spPr>
        <p:txBody>
          <a:bodyPr spcFirstLastPara="1" wrap="square" lIns="68575" tIns="34275" rIns="68575" bIns="34275" anchor="ctr" anchorCtr="0">
            <a:normAutofit fontScale="90000"/>
          </a:bodyPr>
          <a:lstStyle/>
          <a:p>
            <a:pPr marL="0" marR="0" lvl="0" indent="0" algn="ctr" rtl="0">
              <a:lnSpc>
                <a:spcPct val="90000"/>
              </a:lnSpc>
              <a:spcBef>
                <a:spcPts val="0"/>
              </a:spcBef>
              <a:spcAft>
                <a:spcPts val="0"/>
              </a:spcAft>
              <a:buClr>
                <a:schemeClr val="dk1"/>
              </a:buClr>
              <a:buSzPct val="117857"/>
              <a:buFont typeface="Calibri"/>
              <a:buNone/>
            </a:pPr>
            <a:r>
              <a:rPr lang="en"/>
              <a:t>Existing external pathology partnerships </a:t>
            </a:r>
            <a:endParaRPr/>
          </a:p>
        </p:txBody>
      </p:sp>
      <p:pic>
        <p:nvPicPr>
          <p:cNvPr id="135" name="Google Shape;135;p24"/>
          <p:cNvPicPr preferRelativeResize="0"/>
          <p:nvPr/>
        </p:nvPicPr>
        <p:blipFill rotWithShape="1">
          <a:blip r:embed="rId3">
            <a:alphaModFix/>
          </a:blip>
          <a:srcRect/>
          <a:stretch/>
        </p:blipFill>
        <p:spPr>
          <a:xfrm>
            <a:off x="1739063" y="1521160"/>
            <a:ext cx="2954589" cy="675084"/>
          </a:xfrm>
          <a:prstGeom prst="rect">
            <a:avLst/>
          </a:prstGeom>
          <a:noFill/>
          <a:ln>
            <a:noFill/>
          </a:ln>
        </p:spPr>
      </p:pic>
      <p:pic>
        <p:nvPicPr>
          <p:cNvPr id="136" name="Google Shape;136;p24"/>
          <p:cNvPicPr preferRelativeResize="0"/>
          <p:nvPr/>
        </p:nvPicPr>
        <p:blipFill rotWithShape="1">
          <a:blip r:embed="rId4">
            <a:alphaModFix/>
          </a:blip>
          <a:srcRect/>
          <a:stretch/>
        </p:blipFill>
        <p:spPr>
          <a:xfrm>
            <a:off x="2706843" y="2511076"/>
            <a:ext cx="1019026" cy="994172"/>
          </a:xfrm>
          <a:prstGeom prst="rect">
            <a:avLst/>
          </a:prstGeom>
          <a:noFill/>
          <a:ln>
            <a:noFill/>
          </a:ln>
        </p:spPr>
      </p:pic>
      <p:pic>
        <p:nvPicPr>
          <p:cNvPr id="137" name="Google Shape;137;p24"/>
          <p:cNvPicPr preferRelativeResize="0"/>
          <p:nvPr/>
        </p:nvPicPr>
        <p:blipFill rotWithShape="1">
          <a:blip r:embed="rId5">
            <a:alphaModFix/>
          </a:blip>
          <a:srcRect/>
          <a:stretch/>
        </p:blipFill>
        <p:spPr>
          <a:xfrm>
            <a:off x="5204867" y="1549735"/>
            <a:ext cx="1844975" cy="617934"/>
          </a:xfrm>
          <a:prstGeom prst="rect">
            <a:avLst/>
          </a:prstGeom>
          <a:noFill/>
          <a:ln>
            <a:noFill/>
          </a:ln>
        </p:spPr>
      </p:pic>
      <p:pic>
        <p:nvPicPr>
          <p:cNvPr id="138" name="Google Shape;138;p24"/>
          <p:cNvPicPr preferRelativeResize="0"/>
          <p:nvPr/>
        </p:nvPicPr>
        <p:blipFill rotWithShape="1">
          <a:blip r:embed="rId6">
            <a:alphaModFix/>
          </a:blip>
          <a:srcRect/>
          <a:stretch/>
        </p:blipFill>
        <p:spPr>
          <a:xfrm>
            <a:off x="5204869" y="2766482"/>
            <a:ext cx="2117843" cy="738782"/>
          </a:xfrm>
          <a:prstGeom prst="rect">
            <a:avLst/>
          </a:prstGeom>
          <a:noFill/>
          <a:ln>
            <a:noFill/>
          </a:ln>
        </p:spPr>
      </p:pic>
      <p:sp>
        <p:nvSpPr>
          <p:cNvPr id="139" name="Google Shape;139;p24"/>
          <p:cNvSpPr txBox="1"/>
          <p:nvPr/>
        </p:nvSpPr>
        <p:spPr>
          <a:xfrm>
            <a:off x="2030381" y="3505257"/>
            <a:ext cx="23721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Calibri"/>
                <a:ea typeface="Calibri"/>
                <a:cs typeface="Calibri"/>
                <a:sym typeface="Calibri"/>
              </a:rPr>
              <a:t>Heart to Heart International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437</Words>
  <Application>Microsoft Macintosh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Simple Light</vt:lpstr>
      <vt:lpstr>Pathologists Overseas Presentation  </vt:lpstr>
      <vt:lpstr>PowerPoint Presentation</vt:lpstr>
      <vt:lpstr>Previous Accomplishments</vt:lpstr>
      <vt:lpstr>Current Projects</vt:lpstr>
      <vt:lpstr>Education</vt:lpstr>
      <vt:lpstr>External Quality Assurance (EQA)</vt:lpstr>
      <vt:lpstr>Laboratory Information System (LIS)</vt:lpstr>
      <vt:lpstr>Building a Global Community</vt:lpstr>
      <vt:lpstr>Existing external pathology partnerships </vt:lpstr>
      <vt:lpstr>Find out more about  PO Programs Here:      Or Email us at admin@pathologistsoverseas.com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Pathologists Overseas Presentation  </dc:title>
  <cp:lastModifiedBy>Merih Tesfazghi</cp:lastModifiedBy>
  <cp:revision>2</cp:revision>
  <dcterms:modified xsi:type="dcterms:W3CDTF">2023-05-06T06:56:31Z</dcterms:modified>
</cp:coreProperties>
</file>